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6" r:id="rId2"/>
    <p:sldId id="289" r:id="rId3"/>
    <p:sldId id="324" r:id="rId4"/>
    <p:sldId id="325" r:id="rId5"/>
    <p:sldId id="288" r:id="rId6"/>
    <p:sldId id="328" r:id="rId7"/>
    <p:sldId id="327" r:id="rId8"/>
    <p:sldId id="298"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6434"/>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6434"/>
          </a:xfrm>
          <a:prstGeom prst="rect">
            <a:avLst/>
          </a:prstGeom>
        </p:spPr>
        <p:txBody>
          <a:bodyPr vert="horz" lIns="92803" tIns="46402" rIns="92803" bIns="46402" rtlCol="0"/>
          <a:lstStyle>
            <a:lvl1pPr algn="r">
              <a:defRPr sz="1200"/>
            </a:lvl1pPr>
          </a:lstStyle>
          <a:p>
            <a:fld id="{9E190B0C-A475-4E50-A63F-CB1C10C29024}" type="datetime1">
              <a:rPr lang="en-US" smtClean="0"/>
              <a:t>4/1/2024</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829968"/>
            <a:ext cx="3037840" cy="466433"/>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829968"/>
            <a:ext cx="3037840" cy="466433"/>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803" tIns="46402" rIns="92803" bIns="46402" rtlCol="0"/>
          <a:lstStyle>
            <a:lvl1pPr algn="r">
              <a:defRPr sz="1200"/>
            </a:lvl1pPr>
          </a:lstStyle>
          <a:p>
            <a:fld id="{FF55DB56-379B-4B22-AC9A-868EFCA80D72}" type="datetime1">
              <a:rPr lang="en-US" smtClean="0"/>
              <a:t>4/1/2024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73893"/>
            <a:ext cx="5608320" cy="3660457"/>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4/1/2024</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4/1/2024</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pringvalleytx.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tmp"/><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APRIL   2024</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527714"/>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marL="0" marR="0">
              <a:lnSpc>
                <a:spcPct val="107000"/>
              </a:lnSpc>
              <a:spcBef>
                <a:spcPts val="0"/>
              </a:spcBef>
              <a:spcAft>
                <a:spcPts val="800"/>
              </a:spcAft>
            </a:pPr>
            <a:r>
              <a:rPr lang="en-US" sz="1600" kern="100" dirty="0">
                <a:solidFill>
                  <a:srgbClr val="0D0DB3"/>
                </a:solidFill>
                <a:effectLst/>
                <a:ea typeface="Aptos" panose="020B0004020202020204" pitchFamily="34" charset="0"/>
                <a:cs typeface="Times New Roman" panose="02020603050405020304" pitchFamily="18" charset="0"/>
              </a:rPr>
              <a:t>      April is Autism Awareness month.  Together we can make a better world for those with autism.  Visit </a:t>
            </a:r>
            <a:r>
              <a:rPr lang="en-US" sz="1600" u="sng" kern="100" dirty="0">
                <a:solidFill>
                  <a:srgbClr val="0D0DB3"/>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www.springvalleytx.com</a:t>
            </a:r>
            <a:r>
              <a:rPr lang="en-US" sz="1600" kern="100" dirty="0">
                <a:solidFill>
                  <a:srgbClr val="0D0DB3"/>
                </a:solidFill>
                <a:effectLst/>
                <a:ea typeface="Aptos" panose="020B0004020202020204" pitchFamily="34" charset="0"/>
                <a:cs typeface="Times New Roman" panose="02020603050405020304" pitchFamily="18" charset="0"/>
              </a:rPr>
              <a:t> to learn more about our Home Safe program.  You will find it in the Police Department drop down menu.</a:t>
            </a:r>
          </a:p>
          <a:p>
            <a:pPr marL="0" marR="0">
              <a:lnSpc>
                <a:spcPct val="107000"/>
              </a:lnSpc>
              <a:spcBef>
                <a:spcPts val="0"/>
              </a:spcBef>
              <a:spcAft>
                <a:spcPts val="800"/>
              </a:spcAft>
            </a:pPr>
            <a:r>
              <a:rPr lang="en-US" sz="1600" kern="100" dirty="0">
                <a:solidFill>
                  <a:srgbClr val="0D0DB3"/>
                </a:solidFill>
                <a:effectLst/>
                <a:ea typeface="Aptos" panose="020B0004020202020204" pitchFamily="34" charset="0"/>
                <a:cs typeface="Times New Roman" panose="02020603050405020304" pitchFamily="18" charset="0"/>
              </a:rPr>
              <a:t>     Below are a few things to keep in mind while you go about your day to day activities.  As always we are available whenever you have concerns.</a:t>
            </a: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Bring all packages inside as soon as possible.</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aware of increased activity regarding children playing outside.</a:t>
            </a: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i="1" u="sng"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3">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D0DB3"/>
                </a:solidFill>
                <a:latin typeface="Agency FB" panose="020B0503020202020204" pitchFamily="34" charset="0"/>
              </a:rPr>
              <a:t>APRIL</a:t>
            </a: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2024</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3399779459"/>
              </p:ext>
            </p:extLst>
          </p:nvPr>
        </p:nvGraphicFramePr>
        <p:xfrm>
          <a:off x="276943" y="737664"/>
          <a:ext cx="6911109" cy="2200549"/>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842147">
                  <a:extLst>
                    <a:ext uri="{9D8B030D-6E8A-4147-A177-3AD203B41FA5}">
                      <a16:colId xmlns:a16="http://schemas.microsoft.com/office/drawing/2014/main" val="1397268744"/>
                    </a:ext>
                  </a:extLst>
                </a:gridCol>
                <a:gridCol w="1196608">
                  <a:extLst>
                    <a:ext uri="{9D8B030D-6E8A-4147-A177-3AD203B41FA5}">
                      <a16:colId xmlns:a16="http://schemas.microsoft.com/office/drawing/2014/main" val="1552433659"/>
                    </a:ext>
                  </a:extLst>
                </a:gridCol>
                <a:gridCol w="3872354">
                  <a:extLst>
                    <a:ext uri="{9D8B030D-6E8A-4147-A177-3AD203B41FA5}">
                      <a16:colId xmlns:a16="http://schemas.microsoft.com/office/drawing/2014/main" val="1207219125"/>
                    </a:ext>
                  </a:extLst>
                </a:gridCol>
              </a:tblGrid>
              <a:tr h="586813">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04-02-2024</a:t>
                      </a:r>
                    </a:p>
                  </a:txBody>
                  <a:tcPr/>
                </a:tc>
                <a:tc>
                  <a:txBody>
                    <a:bodyPr/>
                    <a:lstStyle/>
                    <a:p>
                      <a:r>
                        <a:rPr lang="en-US" sz="1600" dirty="0">
                          <a:solidFill>
                            <a:srgbClr val="0D0DB3"/>
                          </a:solidFill>
                        </a:rPr>
                        <a:t>TUESDAY</a:t>
                      </a:r>
                    </a:p>
                  </a:txBody>
                  <a:tcPr/>
                </a:tc>
                <a:tc>
                  <a:txBody>
                    <a:bodyPr/>
                    <a:lstStyle/>
                    <a:p>
                      <a:r>
                        <a:rPr lang="en-US" sz="1600" b="1" dirty="0">
                          <a:solidFill>
                            <a:srgbClr val="0D0DB3"/>
                          </a:solidFill>
                        </a:rPr>
                        <a:t>WORLD AUTISM AWARENESS DAY</a:t>
                      </a:r>
                    </a:p>
                  </a:txBody>
                  <a:tcPr/>
                </a:tc>
                <a:extLst>
                  <a:ext uri="{0D108BD9-81ED-4DB2-BD59-A6C34878D82A}">
                    <a16:rowId xmlns:a16="http://schemas.microsoft.com/office/drawing/2014/main" val="3524046459"/>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04-22-2024</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EARTH DAY</a:t>
                      </a:r>
                    </a:p>
                  </a:txBody>
                  <a:tcPr/>
                </a:tc>
                <a:extLst>
                  <a:ext uri="{0D108BD9-81ED-4DB2-BD59-A6C34878D82A}">
                    <a16:rowId xmlns:a16="http://schemas.microsoft.com/office/drawing/2014/main" val="292485044"/>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04-26-2024</a:t>
                      </a:r>
                    </a:p>
                  </a:txBody>
                  <a:tcPr/>
                </a:tc>
                <a:tc>
                  <a:txBody>
                    <a:bodyPr/>
                    <a:lstStyle/>
                    <a:p>
                      <a:r>
                        <a:rPr lang="en-US" sz="1400" dirty="0">
                          <a:solidFill>
                            <a:srgbClr val="0D0DB3"/>
                          </a:solidFill>
                        </a:rPr>
                        <a:t>FRIDAY</a:t>
                      </a:r>
                    </a:p>
                  </a:txBody>
                  <a:tcPr/>
                </a:tc>
                <a:tc>
                  <a:txBody>
                    <a:bodyPr/>
                    <a:lstStyle/>
                    <a:p>
                      <a:r>
                        <a:rPr lang="en-US" sz="1600" b="1" dirty="0">
                          <a:solidFill>
                            <a:srgbClr val="0D0DB3"/>
                          </a:solidFill>
                        </a:rPr>
                        <a:t>ADMINISTRATIVE</a:t>
                      </a:r>
                      <a:r>
                        <a:rPr lang="en-US" sz="1600" b="1" baseline="0" dirty="0">
                          <a:solidFill>
                            <a:srgbClr val="0D0DB3"/>
                          </a:solidFill>
                        </a:rPr>
                        <a:t> PROFESSIONALS DAY</a:t>
                      </a:r>
                      <a:endParaRPr lang="en-US" sz="1600" b="1" dirty="0">
                        <a:solidFill>
                          <a:srgbClr val="0D0DB3"/>
                        </a:solidFill>
                      </a:endParaRPr>
                    </a:p>
                  </a:txBody>
                  <a:tcPr/>
                </a:tc>
                <a:extLst>
                  <a:ext uri="{0D108BD9-81ED-4DB2-BD59-A6C34878D82A}">
                    <a16:rowId xmlns:a16="http://schemas.microsoft.com/office/drawing/2014/main" val="963375601"/>
                  </a:ext>
                </a:extLst>
              </a:tr>
            </a:tbl>
          </a:graphicData>
        </a:graphic>
      </p:graphicFrame>
      <p:pic>
        <p:nvPicPr>
          <p:cNvPr id="5" name="Picture 4" descr="Earth Day | Making the Days Count"/>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06783" y="3789524"/>
            <a:ext cx="3148444" cy="2590494"/>
          </a:xfrm>
          <a:prstGeom prst="rect">
            <a:avLst/>
          </a:prstGeom>
        </p:spPr>
      </p:pic>
      <p:pic>
        <p:nvPicPr>
          <p:cNvPr id="6" name="Picture 5" descr="A colorful ribbon with a puzzle pattern&#10;&#10;Description automatically generated">
            <a:extLst>
              <a:ext uri="{FF2B5EF4-FFF2-40B4-BE49-F238E27FC236}">
                <a16:creationId xmlns:a16="http://schemas.microsoft.com/office/drawing/2014/main" id="{1982D7CD-EE7E-4F3E-0EA1-F7F950C8D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585" y="3024463"/>
            <a:ext cx="3048000" cy="3048000"/>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7B3B8D-5785-4320-AF6F-DF1D4EBCB9E2}"/>
              </a:ext>
            </a:extLst>
          </p:cNvPr>
          <p:cNvSpPr txBox="1"/>
          <p:nvPr/>
        </p:nvSpPr>
        <p:spPr>
          <a:xfrm>
            <a:off x="360501" y="774949"/>
            <a:ext cx="8327431" cy="4252831"/>
          </a:xfrm>
          <a:prstGeom prst="rect">
            <a:avLst/>
          </a:prstGeom>
          <a:noFill/>
        </p:spPr>
        <p:txBody>
          <a:bodyPr wrap="square">
            <a:spAutoFit/>
          </a:bodyPr>
          <a:lstStyle/>
          <a:p>
            <a:r>
              <a:rPr lang="en-US" sz="2000" b="1" dirty="0">
                <a:solidFill>
                  <a:schemeClr val="bg2"/>
                </a:solidFill>
              </a:rPr>
              <a:t>Happy National Public Safety </a:t>
            </a:r>
            <a:r>
              <a:rPr lang="en-US" sz="2000" b="1" dirty="0" err="1">
                <a:solidFill>
                  <a:schemeClr val="bg2"/>
                </a:solidFill>
              </a:rPr>
              <a:t>Telecommunicators</a:t>
            </a:r>
            <a:r>
              <a:rPr lang="en-US" sz="2000" b="1" dirty="0">
                <a:solidFill>
                  <a:schemeClr val="bg2"/>
                </a:solidFill>
              </a:rPr>
              <a:t> Week!</a:t>
            </a:r>
          </a:p>
          <a:p>
            <a:endParaRPr lang="en-US" dirty="0">
              <a:solidFill>
                <a:schemeClr val="bg2"/>
              </a:solidFill>
            </a:endParaRPr>
          </a:p>
          <a:p>
            <a:r>
              <a:rPr lang="en-US" dirty="0">
                <a:solidFill>
                  <a:schemeClr val="bg2"/>
                </a:solidFill>
              </a:rPr>
              <a:t>April 14-20, 2024 is National Public Safety Telecommunicators week.</a:t>
            </a:r>
          </a:p>
          <a:p>
            <a:endParaRPr lang="en-US" dirty="0">
              <a:solidFill>
                <a:schemeClr val="bg2"/>
              </a:solidFill>
            </a:endParaRPr>
          </a:p>
          <a:p>
            <a:r>
              <a:rPr lang="en-US" dirty="0">
                <a:solidFill>
                  <a:schemeClr val="bg2"/>
                </a:solidFill>
              </a:rPr>
              <a:t>     A big thank you to the 911 professionals that help keep us safe.  The dispatch team brings calm to chaos and often does it while seamlessly navigating multiple screens, radios, and communications.</a:t>
            </a:r>
          </a:p>
          <a:p>
            <a:endParaRPr lang="en-US" dirty="0">
              <a:solidFill>
                <a:schemeClr val="bg2"/>
              </a:solidFill>
            </a:endParaRPr>
          </a:p>
          <a:p>
            <a:r>
              <a:rPr lang="en-US" dirty="0">
                <a:solidFill>
                  <a:schemeClr val="bg2"/>
                </a:solidFill>
              </a:rPr>
              <a:t>      During the most stressful moments, telecommunicators become a beacon of life for the officers.  Not just this week, but throughout the year, we want to recognize the dedication and the sacrifices made by our first, first responders. </a:t>
            </a:r>
          </a:p>
          <a:p>
            <a:endParaRPr lang="en-US" dirty="0">
              <a:solidFill>
                <a:schemeClr val="bg2"/>
              </a:solidFill>
            </a:endParaRPr>
          </a:p>
          <a:p>
            <a:r>
              <a:rPr lang="en-US" dirty="0">
                <a:solidFill>
                  <a:schemeClr val="bg2"/>
                </a:solidFill>
              </a:rPr>
              <a:t>     Also, congratulations to Angela Delgado for being selected as a Silent Hero by the Texas Chapter of NENA (National Emergency Number Assoc.).</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932" y="3268744"/>
            <a:ext cx="3138054" cy="2022223"/>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819" y="4803553"/>
            <a:ext cx="1904864" cy="1506372"/>
          </a:xfrm>
          <a:prstGeom prst="rect">
            <a:avLst/>
          </a:prstGeom>
        </p:spPr>
      </p:pic>
      <p:pic>
        <p:nvPicPr>
          <p:cNvPr id="4" name="Picture 3" descr="A red and white circle with numbers and text&#10;&#10;Description automatically generated">
            <a:extLst>
              <a:ext uri="{FF2B5EF4-FFF2-40B4-BE49-F238E27FC236}">
                <a16:creationId xmlns:a16="http://schemas.microsoft.com/office/drawing/2014/main" id="{E5586141-42FD-FA5E-6859-65432497B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01" y="4822817"/>
            <a:ext cx="1537724" cy="1805154"/>
          </a:xfrm>
          <a:prstGeom prst="rect">
            <a:avLst/>
          </a:prstGeom>
        </p:spPr>
      </p:pic>
    </p:spTree>
    <p:extLst>
      <p:ext uri="{BB962C8B-B14F-4D97-AF65-F5344CB8AC3E}">
        <p14:creationId xmlns:p14="http://schemas.microsoft.com/office/powerpoint/2010/main" val="20768908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VILLAGE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03-01-2024 THRU 03-31-2024</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A table with numbers and text&#10;&#10;Description automatically generated">
            <a:extLst>
              <a:ext uri="{FF2B5EF4-FFF2-40B4-BE49-F238E27FC236}">
                <a16:creationId xmlns:a16="http://schemas.microsoft.com/office/drawing/2014/main" id="{3CE3439C-7113-C9FC-6B74-4053C50D4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90" y="1432537"/>
            <a:ext cx="3617384" cy="4760874"/>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VILLAGE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descr="A sign with text on it&#10;&#10;Description automatically generated">
            <a:extLst>
              <a:ext uri="{FF2B5EF4-FFF2-40B4-BE49-F238E27FC236}">
                <a16:creationId xmlns:a16="http://schemas.microsoft.com/office/drawing/2014/main" id="{D68EF05F-D16E-8832-B911-CB96771D8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836" y="990212"/>
            <a:ext cx="5960875" cy="5508982"/>
          </a:xfrm>
          <a:prstGeom prst="rect">
            <a:avLst/>
          </a:prstGeom>
        </p:spPr>
      </p:pic>
    </p:spTree>
    <p:extLst>
      <p:ext uri="{BB962C8B-B14F-4D97-AF65-F5344CB8AC3E}">
        <p14:creationId xmlns:p14="http://schemas.microsoft.com/office/powerpoint/2010/main" val="37402843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VILLAGE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descr="A white paper with black text&#10;&#10;Description automatically generated">
            <a:extLst>
              <a:ext uri="{FF2B5EF4-FFF2-40B4-BE49-F238E27FC236}">
                <a16:creationId xmlns:a16="http://schemas.microsoft.com/office/drawing/2014/main" id="{E0E0003B-BC44-A140-A02A-853F93F60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01" y="1073353"/>
            <a:ext cx="8138938" cy="5244656"/>
          </a:xfrm>
          <a:prstGeom prst="rect">
            <a:avLst/>
          </a:prstGeom>
        </p:spPr>
      </p:pic>
    </p:spTree>
    <p:extLst>
      <p:ext uri="{BB962C8B-B14F-4D97-AF65-F5344CB8AC3E}">
        <p14:creationId xmlns:p14="http://schemas.microsoft.com/office/powerpoint/2010/main" val="177576664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13751</TotalTime>
  <Words>588</Words>
  <Application>Microsoft Office PowerPoint</Application>
  <PresentationFormat>Widescreen</PresentationFormat>
  <Paragraphs>92</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Agency FB</vt:lpstr>
      <vt:lpstr>Aptos</vt:lpstr>
      <vt:lpstr>Arial</vt:lpstr>
      <vt:lpstr>Bahnschrift SemiCondensed</vt:lpstr>
      <vt:lpstr>Britannic Bold</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L. Schulze</cp:lastModifiedBy>
  <cp:revision>147</cp:revision>
  <cp:lastPrinted>2024-04-01T13:15:37Z</cp:lastPrinted>
  <dcterms:created xsi:type="dcterms:W3CDTF">2022-04-29T05:53:13Z</dcterms:created>
  <dcterms:modified xsi:type="dcterms:W3CDTF">2024-04-01T13:16:18Z</dcterms:modified>
</cp:coreProperties>
</file>